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League Spartan ExtraBold"/>
      <p:bold r:id="rId45"/>
    </p:embeddedFont>
    <p:embeddedFont>
      <p:font typeface="League Spartan"/>
      <p:regular r:id="rId46"/>
      <p:bold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Inter"/>
      <p:regular r:id="rId52"/>
      <p:bold r:id="rId53"/>
    </p:embeddedFont>
    <p:embeddedFont>
      <p:font typeface="League Spartan Black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61C9999-B392-49D7-BACD-E65C2354C925}">
  <a:tblStyle styleId="{861C9999-B392-49D7-BACD-E65C2354C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LeagueSpartan-regular.fntdata"/><Relationship Id="rId45" Type="http://schemas.openxmlformats.org/officeDocument/2006/relationships/font" Target="fonts/LeagueSpartan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font" Target="fonts/LeagueSpartan-bold.fntdata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Inter-bold.fntdata"/><Relationship Id="rId52" Type="http://schemas.openxmlformats.org/officeDocument/2006/relationships/font" Target="fonts/Inter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LeagueSpartanBlack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SLIDES_API83189613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SLIDES_API83189613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35363e0e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35363e0e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35363e0e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35363e0e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35363e0e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35363e0e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35363e0e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35363e0e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35363e0e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535363e0e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35363e0e4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35363e0e4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35363e0e4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35363e0e4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35363e0e4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35363e0e4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35363e0e4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35363e0e4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35363e0e4_1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535363e0e4_1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SLIDES_API831896139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SLIDES_API83189613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35363e0e4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35363e0e4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535363e0e4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535363e0e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35363e0e4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535363e0e4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35363e0e4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535363e0e4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35363e0e4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535363e0e4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535363e0e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535363e0e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35363e0e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535363e0e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35363e0e4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535363e0e4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35363e0e4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35363e0e4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535363e0e4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535363e0e4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SLIDES_API831896139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SLIDES_API831896139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35363e0e4_1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535363e0e4_1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35363e0e4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535363e0e4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35363e0e4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535363e0e4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535363e0e4_1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535363e0e4_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535363e0e4_1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535363e0e4_1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535363e0e4_1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535363e0e4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535363e0e4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535363e0e4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535363e0e4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535363e0e4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535363e0e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535363e0e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SLIDES_API831896139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SLIDES_API831896139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SLIDES_API831896139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SLIDES_API831896139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SLIDES_API831896139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SLIDES_API831896139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SLIDES_API831896139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SLIDES_API831896139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SLIDES_API831896139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SLIDES_API831896139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35363e0e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35363e0e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hyperlink" Target="https://pexels.com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hyperlink" Target="https://pexels.com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hyperlink" Target="https://pexels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hyperlink" Target="https://pexels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hyperlink" Target="https://pexels.co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hyperlink" Target="https://pexels.com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hyperlink" Target="https://pexels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Reducing Bank Customer Churn</a:t>
            </a:r>
            <a:endParaRPr b="1" sz="48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Leveraging Data Analysis and Predictive Modeling</a:t>
            </a:r>
            <a:endParaRPr sz="14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League Spartan Black"/>
                <a:ea typeface="League Spartan Black"/>
                <a:cs typeface="League Spartan Black"/>
                <a:sym typeface="League Spartan Black"/>
              </a:rPr>
              <a:t>Appendix</a:t>
            </a:r>
            <a:endParaRPr sz="9600">
              <a:latin typeface="League Spartan Black"/>
              <a:ea typeface="League Spartan Black"/>
              <a:cs typeface="League Spartan Black"/>
              <a:sym typeface="League Spartan Black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ague Spartan ExtraBold"/>
                <a:ea typeface="League Spartan ExtraBold"/>
                <a:cs typeface="League Spartan ExtraBold"/>
                <a:sym typeface="League Spartan ExtraBold"/>
              </a:rPr>
              <a:t>Data Cleaning and Preprocessing</a:t>
            </a:r>
            <a:endParaRPr>
              <a:latin typeface="League Spartan ExtraBold"/>
              <a:ea typeface="League Spartan ExtraBold"/>
              <a:cs typeface="League Spartan ExtraBold"/>
              <a:sym typeface="League Spartan ExtraBold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Dataset: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 </a:t>
            </a:r>
            <a:r>
              <a:rPr b="1" lang="en" sz="1000"/>
              <a:t>RowNumber</a:t>
            </a:r>
            <a:r>
              <a:rPr lang="en" sz="1000"/>
              <a:t>: corresponds to the record (row) number and has no effect on the output.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 </a:t>
            </a:r>
            <a:r>
              <a:rPr b="1" lang="en" sz="1000"/>
              <a:t>CustomerId</a:t>
            </a:r>
            <a:r>
              <a:rPr lang="en" sz="1000"/>
              <a:t>: contains random values and has no effect on customer leaving the bank.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 </a:t>
            </a:r>
            <a:r>
              <a:rPr b="1" lang="en" sz="1000"/>
              <a:t>Surname</a:t>
            </a:r>
            <a:r>
              <a:rPr lang="en" sz="1000"/>
              <a:t>: the surname of a customer has no impact on their decision to leave the bank.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 </a:t>
            </a:r>
            <a:r>
              <a:rPr b="1" lang="en" sz="1000"/>
              <a:t>CreditScore</a:t>
            </a:r>
            <a:r>
              <a:rPr lang="en" sz="1000"/>
              <a:t>: can have an effect on customer churn, since a customer with a higher credit score is less likely to leave the bank.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 </a:t>
            </a:r>
            <a:r>
              <a:rPr b="1" lang="en" sz="1000"/>
              <a:t>Geography</a:t>
            </a:r>
            <a:r>
              <a:rPr lang="en" sz="1000"/>
              <a:t>: a customer’s location can affect their decision to leave the bank.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 </a:t>
            </a:r>
            <a:r>
              <a:rPr b="1" lang="en" sz="1000"/>
              <a:t>Gender</a:t>
            </a:r>
            <a:r>
              <a:rPr lang="en" sz="1000"/>
              <a:t>: it’s interesting to explore whether gender plays a role in a customer leaving the bank.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 </a:t>
            </a:r>
            <a:r>
              <a:rPr b="1" lang="en" sz="1000"/>
              <a:t>Age</a:t>
            </a:r>
            <a:r>
              <a:rPr lang="en" sz="1000"/>
              <a:t>: this is certainly relevant, since older customers are less likely to leave their bank than younger ones.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 </a:t>
            </a:r>
            <a:r>
              <a:rPr b="1" lang="en" sz="1000"/>
              <a:t>Tenure</a:t>
            </a:r>
            <a:r>
              <a:rPr lang="en" sz="1000"/>
              <a:t>: refers to the number of years that the customer has been a client of the bank. Normally, older clients are more loyal and less likely to leave a bank.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 </a:t>
            </a:r>
            <a:r>
              <a:rPr b="1" lang="en" sz="1000"/>
              <a:t>Balance</a:t>
            </a:r>
            <a:r>
              <a:rPr lang="en" sz="1000"/>
              <a:t>: also a very good indicator of customer churn, as people with a higher balance in their accounts are less likely to leave the bank compared to those with lower balances.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54" name="Google Shape;154;p24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- </a:t>
            </a:r>
            <a:r>
              <a:rPr b="1" lang="en" sz="1000"/>
              <a:t>NumOfProducts</a:t>
            </a:r>
            <a:r>
              <a:rPr lang="en" sz="1000"/>
              <a:t>: refers to the number of products that a customer has purchased through the bank.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- </a:t>
            </a:r>
            <a:r>
              <a:rPr b="1" lang="en" sz="1000"/>
              <a:t>HasCrCard</a:t>
            </a:r>
            <a:r>
              <a:rPr lang="en" sz="1000"/>
              <a:t>: denotes whether or not a customer has a credit card. This column is also relevant, since people with a credit card are less likely to leave the bank.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- </a:t>
            </a:r>
            <a:r>
              <a:rPr b="1" lang="en" sz="1000"/>
              <a:t>IsActiveMember</a:t>
            </a:r>
            <a:r>
              <a:rPr lang="en" sz="1000"/>
              <a:t>: active customers are less likely to leave the bank.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- </a:t>
            </a:r>
            <a:r>
              <a:rPr b="1" lang="en" sz="1000"/>
              <a:t>EstimatedSalary</a:t>
            </a:r>
            <a:r>
              <a:rPr lang="en" sz="1000"/>
              <a:t>: as with balance, people with lower salaries are more likely to leave the bank compared to those with higher salaries.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- </a:t>
            </a:r>
            <a:r>
              <a:rPr b="1" lang="en" sz="1000"/>
              <a:t>Exited</a:t>
            </a:r>
            <a:r>
              <a:rPr lang="en" sz="1000"/>
              <a:t>: whether or not the customer left the bank.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- </a:t>
            </a:r>
            <a:r>
              <a:rPr b="1" lang="en" sz="1000"/>
              <a:t>Complain</a:t>
            </a:r>
            <a:r>
              <a:rPr lang="en" sz="1000"/>
              <a:t>: customer has complaint or not.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- Satisfaction Score: Score provided by the customer for their complaint resolution.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- </a:t>
            </a:r>
            <a:r>
              <a:rPr b="1" lang="en" sz="1000"/>
              <a:t>Card Type:</a:t>
            </a:r>
            <a:r>
              <a:rPr lang="en" sz="1000"/>
              <a:t> type of card hold by the customer.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- </a:t>
            </a:r>
            <a:r>
              <a:rPr b="1" lang="en" sz="1000"/>
              <a:t>Points Earned:</a:t>
            </a:r>
            <a:r>
              <a:rPr lang="en" sz="1000"/>
              <a:t> the points earned by the customer for using credit card.</a:t>
            </a:r>
            <a:endParaRPr sz="1000"/>
          </a:p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Data Cleaning: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Removed irrelevant columns: RowNumber, CustomerId, Surname.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Consolas"/>
              <a:buChar char="○"/>
            </a:pPr>
            <a:r>
              <a:rPr lang="en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data = data.drop(['RowNumber', 'CustomerId', 'Surname'], axis=1)</a:t>
            </a:r>
            <a:endParaRPr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Dropped highly correlated variables: Complain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Consolas"/>
              <a:buChar char="○"/>
            </a:pPr>
            <a:r>
              <a:rPr lang="en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data = data.drop('Complain', axis=1)</a:t>
            </a:r>
            <a:endParaRPr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Preprocessing Techniques: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Converted categorical variables to numerical using one-hot encoding.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Consolas"/>
              <a:buChar char="○"/>
            </a:pPr>
            <a:r>
              <a:rPr lang="en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data = pd.get_dummies(data, columns=['Geography', 'Gender', 'Card Type'], drop_first=True)</a:t>
            </a:r>
            <a:endParaRPr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Scaled numerical variables using StandardScaler to ensure comparability.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Consolas"/>
              <a:buChar char="○"/>
            </a:pPr>
            <a:r>
              <a:rPr lang="en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scaler = StandardScaler()</a:t>
            </a:r>
            <a:endParaRPr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Consolas"/>
              <a:buChar char="○"/>
            </a:pPr>
            <a:r>
              <a:rPr lang="en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X_train = scaler.fit_transform(X_train)</a:t>
            </a:r>
            <a:endParaRPr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Consolas"/>
              <a:buChar char="○"/>
            </a:pPr>
            <a:r>
              <a:rPr lang="en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X_test = scaler.transform(X_test)</a:t>
            </a:r>
            <a:endParaRPr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Churn vs No Churn: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125" y="988825"/>
            <a:ext cx="548494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/>
        </p:nvSpPr>
        <p:spPr>
          <a:xfrm>
            <a:off x="6075400" y="2079150"/>
            <a:ext cx="2788500" cy="4926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FCBF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Number of customers who exited (1 = Yes) vs the number of </a:t>
            </a:r>
            <a:r>
              <a:rPr lang="en" sz="1000">
                <a:solidFill>
                  <a:schemeClr val="dk1"/>
                </a:solidFill>
              </a:rPr>
              <a:t>customers</a:t>
            </a:r>
            <a:r>
              <a:rPr lang="en" sz="1000">
                <a:solidFill>
                  <a:schemeClr val="dk1"/>
                </a:solidFill>
              </a:rPr>
              <a:t> who stayed (0 = No)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 txBox="1"/>
          <p:nvPr/>
        </p:nvSpPr>
        <p:spPr>
          <a:xfrm>
            <a:off x="5854075" y="3525325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sns.countplot(x='Exited', data=data)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plt.xlabel('Churn (0 = No, 1 = Yes)')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plt.ylabel('Count')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plt.legend(labels=['No Churn', 'Churn'])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1200"/>
            <a:ext cx="5250923" cy="474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/>
        </p:nvSpPr>
        <p:spPr>
          <a:xfrm>
            <a:off x="5620275" y="2079150"/>
            <a:ext cx="3000000" cy="4926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FCBF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Heatmap to visualize the correlation matrix between variables</a:t>
            </a:r>
            <a:endParaRPr sz="1000"/>
          </a:p>
        </p:txBody>
      </p:sp>
      <p:sp>
        <p:nvSpPr>
          <p:cNvPr id="190" name="Google Shape;190;p28"/>
          <p:cNvSpPr txBox="1"/>
          <p:nvPr/>
        </p:nvSpPr>
        <p:spPr>
          <a:xfrm>
            <a:off x="5854075" y="3525325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plt.figure(figsize=(12,10))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sns.heatmap(data.corr(), annot=True, cmap='coolwarm', fmt='.2f', annot_kws={'fontsize':8})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1" name="Google Shape;19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1200"/>
            <a:ext cx="6739302" cy="474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/>
        </p:nvSpPr>
        <p:spPr>
          <a:xfrm>
            <a:off x="6848375" y="1693300"/>
            <a:ext cx="2094900" cy="6465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FCBF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Pairplot to show </a:t>
            </a:r>
            <a:r>
              <a:rPr lang="en" sz="1000">
                <a:solidFill>
                  <a:schemeClr val="dk1"/>
                </a:solidFill>
              </a:rPr>
              <a:t>the relationship between numerical variables and churn</a:t>
            </a:r>
            <a:endParaRPr sz="1000"/>
          </a:p>
        </p:txBody>
      </p:sp>
      <p:sp>
        <p:nvSpPr>
          <p:cNvPr id="199" name="Google Shape;199;p29"/>
          <p:cNvSpPr txBox="1"/>
          <p:nvPr/>
        </p:nvSpPr>
        <p:spPr>
          <a:xfrm>
            <a:off x="6891700" y="3525325"/>
            <a:ext cx="196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sns.pairplot(data=data, hue='Exited')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0" name="Google Shape;20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ague Spartan Black"/>
                <a:ea typeface="League Spartan Black"/>
                <a:cs typeface="League Spartan Black"/>
                <a:sym typeface="League Spartan Black"/>
              </a:rPr>
              <a:t>Analysis of Relationships</a:t>
            </a:r>
            <a:endParaRPr>
              <a:latin typeface="League Spartan Black"/>
              <a:ea typeface="League Spartan Black"/>
              <a:cs typeface="League Spartan Black"/>
              <a:sym typeface="League Spartan Black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Business Questions: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are the main factors driving customer churn in the bank?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How can we identify customers who are at a higher risk of churning?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Are there specific customer segments that are more prone to churn?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is the impact of customer satisfaction and complaint resolution on churn rates?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Are there differences in churn rates based on geographical location or gender?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How does the number of products a customer has purchased affect their likelihood of churn?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Does the tenure of a customer have an impact on their churn behavior?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role does the customer's credit score play in their decision to churn?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How do factors such as account balance, credit card ownership, and salary influence churn rates?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Can we predict customer churn accurately using machine learning models?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retention strategies can be implemented to reduce churn and improve customer loyalty?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How can personalized marketing initiatives be used to retain high-value customers?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external factors, such as economic conditions or industry trends, might affect customer churn rates?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are the financial implications of customer churn for the bank?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How can the bank optimize its product and service offerings to reduce churn and increase customer retention?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1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Idea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635000" y="1207700"/>
            <a:ext cx="4445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Random forest model most effective in predicting customer churn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AdaBoost model better for identifying customers at risk of churning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Utilize models for proactive retention strategies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Age and Churn: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311700" y="1152475"/>
            <a:ext cx="357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Analyzed the relationship between customer age and churn.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Found that older customers were less likely to churn compared to younger ones.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216" y="1152475"/>
            <a:ext cx="4849083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 txBox="1"/>
          <p:nvPr/>
        </p:nvSpPr>
        <p:spPr>
          <a:xfrm>
            <a:off x="455125" y="3604775"/>
            <a:ext cx="352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sns.histplot(data=data, x='Age', hue='Exited', kde=True)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5" name="Google Shape;22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Balance and Churn: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31" name="Google Shape;231;p33"/>
          <p:cNvSpPr txBox="1"/>
          <p:nvPr>
            <p:ph idx="1" type="body"/>
          </p:nvPr>
        </p:nvSpPr>
        <p:spPr>
          <a:xfrm>
            <a:off x="311700" y="1152475"/>
            <a:ext cx="345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Explored the association between customer balance and churn.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Discovered that customers with balances </a:t>
            </a: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between</a:t>
            </a: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$100,000 to $150,00 were more likely to churn.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225" y="968025"/>
            <a:ext cx="5216000" cy="36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3"/>
          <p:cNvSpPr txBox="1"/>
          <p:nvPr/>
        </p:nvSpPr>
        <p:spPr>
          <a:xfrm>
            <a:off x="375650" y="3604775"/>
            <a:ext cx="360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sns.histplot(data=data, x='Balance', hue='Exited', kde=True)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5" name="Google Shape;23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Credit Score </a:t>
            </a: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and Churn: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41" name="Google Shape;241;p34"/>
          <p:cNvSpPr txBox="1"/>
          <p:nvPr>
            <p:ph idx="1" type="body"/>
          </p:nvPr>
        </p:nvSpPr>
        <p:spPr>
          <a:xfrm>
            <a:off x="311700" y="1152475"/>
            <a:ext cx="345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Explored the association between credit score and churn.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Discovered that customers with credit scores between 600 to 700 were more likely to churn.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750" y="1075288"/>
            <a:ext cx="5068200" cy="357077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4"/>
          <p:cNvSpPr txBox="1"/>
          <p:nvPr/>
        </p:nvSpPr>
        <p:spPr>
          <a:xfrm>
            <a:off x="245625" y="3604775"/>
            <a:ext cx="384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sns.histplot(data=data, x='CreditScore', hue='Exited', kde=True)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5" name="Google Shape;24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Gender and Churn: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51" name="Google Shape;251;p35"/>
          <p:cNvSpPr txBox="1"/>
          <p:nvPr>
            <p:ph idx="1" type="body"/>
          </p:nvPr>
        </p:nvSpPr>
        <p:spPr>
          <a:xfrm>
            <a:off x="311700" y="1152475"/>
            <a:ext cx="365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Assessed if there were any gender-based differences in churn rates.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Found that female customers were more likely than male customers. 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838" y="1152475"/>
            <a:ext cx="4904187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5"/>
          <p:cNvSpPr txBox="1"/>
          <p:nvPr/>
        </p:nvSpPr>
        <p:spPr>
          <a:xfrm>
            <a:off x="375650" y="3604775"/>
            <a:ext cx="360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sns.countplot(x='Gender', hue='Exited', data=data)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5" name="Google Shape;25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Geographical Influence: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61" name="Google Shape;261;p36"/>
          <p:cNvSpPr txBox="1"/>
          <p:nvPr>
            <p:ph idx="1" type="body"/>
          </p:nvPr>
        </p:nvSpPr>
        <p:spPr>
          <a:xfrm>
            <a:off x="311700" y="1152475"/>
            <a:ext cx="358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Explored the churn rates across different geographical regions (France, Germany, Spain).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Analyzed if there were any significant variations in churn based on the customer's location.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Customers in Spain were less likely to churn, while Germany had the highest.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36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450" y="1017725"/>
            <a:ext cx="4978826" cy="34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 txBox="1"/>
          <p:nvPr/>
        </p:nvSpPr>
        <p:spPr>
          <a:xfrm>
            <a:off x="375650" y="3604775"/>
            <a:ext cx="360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sns.countplot(x='Geography', hue='Exited', data=data)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Google Shape;26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ague Spartan Black"/>
                <a:ea typeface="League Spartan Black"/>
                <a:cs typeface="League Spartan Black"/>
                <a:sym typeface="League Spartan Black"/>
              </a:rPr>
              <a:t>Model Building and Evaluation</a:t>
            </a:r>
            <a:endParaRPr>
              <a:latin typeface="League Spartan Black"/>
              <a:ea typeface="League Spartan Black"/>
              <a:cs typeface="League Spartan Black"/>
              <a:sym typeface="League Spartan Black"/>
            </a:endParaRPr>
          </a:p>
        </p:txBody>
      </p:sp>
      <p:sp>
        <p:nvSpPr>
          <p:cNvPr id="271" name="Google Shape;271;p37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Logistic Regression </a:t>
            </a: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Confusion Matrix</a:t>
            </a: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: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78" name="Google Shape;278;p38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609822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8"/>
          <p:cNvSpPr txBox="1"/>
          <p:nvPr/>
        </p:nvSpPr>
        <p:spPr>
          <a:xfrm>
            <a:off x="5762225" y="38792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 = ConfusionMatrix(logistic)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cm.fit(X_train, y_train)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cm.score(X_test, y_test)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cm.show()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1" name="Google Shape;281;p38"/>
          <p:cNvSpPr txBox="1"/>
          <p:nvPr/>
        </p:nvSpPr>
        <p:spPr>
          <a:xfrm>
            <a:off x="5762225" y="1582050"/>
            <a:ext cx="30000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The confusion matrix shows that the model correctly predicted 1700 true negatives and 414 true positives, but made 716 false negatives and 170 false positives.</a:t>
            </a:r>
            <a:endParaRPr/>
          </a:p>
        </p:txBody>
      </p:sp>
      <p:sp>
        <p:nvSpPr>
          <p:cNvPr id="282" name="Google Shape;28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Logistic Regression </a:t>
            </a: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Classification Report</a:t>
            </a: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: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88" name="Google Shape;288;p39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89" name="Google Shape;289;p39"/>
          <p:cNvGraphicFramePr/>
          <p:nvPr/>
        </p:nvGraphicFramePr>
        <p:xfrm>
          <a:off x="3787850" y="166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{861C9999-B392-49D7-BACD-E65C2354C925}</a:tableStyleId>
              </a:tblPr>
              <a:tblGrid>
                <a:gridCol w="1018700"/>
                <a:gridCol w="1018700"/>
                <a:gridCol w="1018700"/>
                <a:gridCol w="1018700"/>
                <a:gridCol w="1018700"/>
              </a:tblGrid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precision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recall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f1-score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support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0.91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0.70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0.79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2416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0.37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0.71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0.48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584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accuracy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0.70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macro avg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0.64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0.71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0.64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weighted avg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0.70 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0.73 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0" name="Google Shape;290;p39"/>
          <p:cNvSpPr txBox="1"/>
          <p:nvPr>
            <p:ph idx="1" type="body"/>
          </p:nvPr>
        </p:nvSpPr>
        <p:spPr>
          <a:xfrm>
            <a:off x="311700" y="1152475"/>
            <a:ext cx="322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94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30"/>
              <a:buFont typeface="Roboto"/>
              <a:buChar char="●"/>
            </a:pPr>
            <a:r>
              <a:rPr lang="en" sz="1430">
                <a:latin typeface="Roboto"/>
                <a:ea typeface="Roboto"/>
                <a:cs typeface="Roboto"/>
                <a:sym typeface="Roboto"/>
              </a:rPr>
              <a:t>The accuracy score of the logistic regression model is 0.705.</a:t>
            </a:r>
            <a:endParaRPr sz="1430">
              <a:latin typeface="Roboto"/>
              <a:ea typeface="Roboto"/>
              <a:cs typeface="Roboto"/>
              <a:sym typeface="Roboto"/>
            </a:endParaRPr>
          </a:p>
          <a:p>
            <a:pPr indent="-3194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30"/>
              <a:buFont typeface="Roboto"/>
              <a:buChar char="●"/>
            </a:pPr>
            <a:r>
              <a:rPr lang="en" sz="1430">
                <a:latin typeface="Roboto"/>
                <a:ea typeface="Roboto"/>
                <a:cs typeface="Roboto"/>
                <a:sym typeface="Roboto"/>
              </a:rPr>
              <a:t>The classification report shows that the model has a higher precision for the negative class (0.91) than the positive class (0.37)</a:t>
            </a:r>
            <a:endParaRPr sz="1430">
              <a:latin typeface="Roboto"/>
              <a:ea typeface="Roboto"/>
              <a:cs typeface="Roboto"/>
              <a:sym typeface="Roboto"/>
            </a:endParaRPr>
          </a:p>
          <a:p>
            <a:pPr indent="-3194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30"/>
              <a:buFont typeface="Roboto"/>
              <a:buChar char="●"/>
            </a:pPr>
            <a:r>
              <a:rPr lang="en" sz="1430">
                <a:latin typeface="Roboto"/>
                <a:ea typeface="Roboto"/>
                <a:cs typeface="Roboto"/>
                <a:sym typeface="Roboto"/>
              </a:rPr>
              <a:t>The F1-score is higher for the negative class (0.79) than the positive class (0.48), indicating that the model performs better at predicting the negative class.</a:t>
            </a:r>
            <a:endParaRPr sz="143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Gaussian Naive Bayes </a:t>
            </a: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Confusion Matrix</a:t>
            </a: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: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0"/>
          <p:cNvSpPr txBox="1"/>
          <p:nvPr/>
        </p:nvSpPr>
        <p:spPr>
          <a:xfrm>
            <a:off x="5762225" y="38792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 = ConfusionMatrix(naive_bayes)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cm.fit(X_train, y_train)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cm.score(X_test, y_test)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cm.show()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9" name="Google Shape;2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457426" cy="37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0"/>
          <p:cNvSpPr txBox="1"/>
          <p:nvPr/>
        </p:nvSpPr>
        <p:spPr>
          <a:xfrm>
            <a:off x="5762225" y="1582050"/>
            <a:ext cx="30000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The confusion matrix shows that the model correctly predicted 403 true negatives and 1760 true positives, but made 656 false positives and 181 false negatives.</a:t>
            </a:r>
            <a:endParaRPr/>
          </a:p>
        </p:txBody>
      </p:sp>
      <p:sp>
        <p:nvSpPr>
          <p:cNvPr id="301" name="Google Shape;30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Gaussian Naive Bayes </a:t>
            </a: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Classification Report</a:t>
            </a: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: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07" name="Google Shape;307;p41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8" name="Google Shape;308;p41"/>
          <p:cNvGraphicFramePr/>
          <p:nvPr/>
        </p:nvGraphicFramePr>
        <p:xfrm>
          <a:off x="3787850" y="166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{861C9999-B392-49D7-BACD-E65C2354C925}</a:tableStyleId>
              </a:tblPr>
              <a:tblGrid>
                <a:gridCol w="1018700"/>
                <a:gridCol w="1018700"/>
                <a:gridCol w="1018700"/>
                <a:gridCol w="1018700"/>
                <a:gridCol w="1018700"/>
              </a:tblGrid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precision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recall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f1-score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support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0.91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0.73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0.81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2416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0.38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0.69 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0.49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584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accuracy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0.72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macro avg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0.64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0.71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0.65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weighted avg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0.72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0.75 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9" name="Google Shape;309;p41"/>
          <p:cNvSpPr txBox="1"/>
          <p:nvPr>
            <p:ph idx="1" type="body"/>
          </p:nvPr>
        </p:nvSpPr>
        <p:spPr>
          <a:xfrm>
            <a:off x="311700" y="1152475"/>
            <a:ext cx="322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94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" sz="1430"/>
              <a:t>The accuracy score of the logistic regression model is </a:t>
            </a:r>
            <a:r>
              <a:rPr lang="en" sz="1430"/>
              <a:t>0.721</a:t>
            </a:r>
            <a:r>
              <a:rPr lang="en" sz="1430"/>
              <a:t>.</a:t>
            </a:r>
            <a:endParaRPr sz="1430"/>
          </a:p>
          <a:p>
            <a:pPr indent="-3194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" sz="1430"/>
              <a:t>The classification report shows that the model </a:t>
            </a:r>
            <a:r>
              <a:rPr lang="en" sz="1430"/>
              <a:t>has a higher precision for the negative class (0.91) than the positive class (0.38).</a:t>
            </a:r>
            <a:endParaRPr sz="1430"/>
          </a:p>
          <a:p>
            <a:pPr indent="-3194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" sz="1430"/>
              <a:t>The F1-score is higher for the negative class (0.81) than the positive class (0.49), indicating that the model performs better at predicting the negative class.</a:t>
            </a:r>
            <a:endParaRPr sz="1430"/>
          </a:p>
        </p:txBody>
      </p:sp>
      <p:sp>
        <p:nvSpPr>
          <p:cNvPr id="310" name="Google Shape;31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Implement Proactive Retention Strategies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635000" y="1453325"/>
            <a:ext cx="4445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models to identify customers at risk of churning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Develop targeted retention strategies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Personalized offers, improved customer service, or loyalty programs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Decision Tree Confusion Matrix</a:t>
            </a: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: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16" name="Google Shape;316;p42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2"/>
          <p:cNvSpPr txBox="1"/>
          <p:nvPr/>
        </p:nvSpPr>
        <p:spPr>
          <a:xfrm>
            <a:off x="5762225" y="38792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 = ConfusionMatrix(decision_tree)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cm.fit(X_train, y_train)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cm.score(X_test, y_test)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cm.show()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8" name="Google Shape;3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457426" cy="37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2"/>
          <p:cNvSpPr txBox="1"/>
          <p:nvPr/>
        </p:nvSpPr>
        <p:spPr>
          <a:xfrm>
            <a:off x="5762225" y="1582050"/>
            <a:ext cx="30000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The confusion matrix shows that the model correctly predicted 393 true negatives and 1910 true positives, but made 506 false positives and 191 false negatives.</a:t>
            </a:r>
            <a:endParaRPr/>
          </a:p>
        </p:txBody>
      </p:sp>
      <p:sp>
        <p:nvSpPr>
          <p:cNvPr id="320" name="Google Shape;32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Decision Tree Classification Report</a:t>
            </a: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: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26" name="Google Shape;326;p43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7" name="Google Shape;327;p43"/>
          <p:cNvGraphicFramePr/>
          <p:nvPr/>
        </p:nvGraphicFramePr>
        <p:xfrm>
          <a:off x="3787850" y="166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{861C9999-B392-49D7-BACD-E65C2354C925}</a:tableStyleId>
              </a:tblPr>
              <a:tblGrid>
                <a:gridCol w="1018700"/>
                <a:gridCol w="1018700"/>
                <a:gridCol w="1018700"/>
                <a:gridCol w="1018700"/>
                <a:gridCol w="1018700"/>
              </a:tblGrid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precision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recall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f1-score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support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0.91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0.79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0.85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2416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0.44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0.67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0.53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584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accuracy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0.77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macro avg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0.67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0.73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0.69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weighted avg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0.82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0.77 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0.78 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8" name="Google Shape;328;p43"/>
          <p:cNvSpPr txBox="1"/>
          <p:nvPr>
            <p:ph idx="1" type="body"/>
          </p:nvPr>
        </p:nvSpPr>
        <p:spPr>
          <a:xfrm>
            <a:off x="311700" y="1152475"/>
            <a:ext cx="322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94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" sz="1430"/>
              <a:t>The accuracy score of the logistic regression model is </a:t>
            </a:r>
            <a:r>
              <a:rPr lang="en" sz="1430"/>
              <a:t>0.768</a:t>
            </a:r>
            <a:r>
              <a:rPr lang="en" sz="1430"/>
              <a:t>.</a:t>
            </a:r>
            <a:endParaRPr sz="1430"/>
          </a:p>
          <a:p>
            <a:pPr indent="-3194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" sz="1430"/>
              <a:t>The classification report shows that the </a:t>
            </a:r>
            <a:r>
              <a:rPr lang="en" sz="1430"/>
              <a:t>model has a higher precision for the negative class (0.91) than the positive class (0.44).</a:t>
            </a:r>
            <a:endParaRPr sz="1430"/>
          </a:p>
          <a:p>
            <a:pPr indent="-3194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" sz="1430"/>
              <a:t>The F1-score is higher for the negative class (0.85) than the positive class (0.53), indicating that the model performs better at predicting the negative class.</a:t>
            </a:r>
            <a:endParaRPr sz="1430"/>
          </a:p>
        </p:txBody>
      </p:sp>
      <p:sp>
        <p:nvSpPr>
          <p:cNvPr id="329" name="Google Shape;32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Decision Tree </a:t>
            </a: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Feature Importance: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35" name="Google Shape;335;p44"/>
          <p:cNvSpPr txBox="1"/>
          <p:nvPr>
            <p:ph idx="1" type="body"/>
          </p:nvPr>
        </p:nvSpPr>
        <p:spPr>
          <a:xfrm>
            <a:off x="311700" y="1152475"/>
            <a:ext cx="313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model results show that the most important features are </a:t>
            </a:r>
            <a:r>
              <a:rPr lang="en" sz="14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`Age`</a:t>
            </a:r>
            <a:r>
              <a:rPr lang="en" sz="1400"/>
              <a:t>, </a:t>
            </a:r>
            <a:r>
              <a:rPr lang="en" sz="14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`Balance`</a:t>
            </a:r>
            <a:r>
              <a:rPr lang="en" sz="1400"/>
              <a:t>, </a:t>
            </a:r>
            <a:r>
              <a:rPr lang="en" sz="14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`NumOfProducts`</a:t>
            </a:r>
            <a:r>
              <a:rPr lang="en" sz="1400"/>
              <a:t>, and </a:t>
            </a:r>
            <a:r>
              <a:rPr lang="en" sz="14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`EstimatedSalary`</a:t>
            </a:r>
            <a:r>
              <a:rPr lang="en" sz="1400"/>
              <a:t>.</a:t>
            </a:r>
            <a:endParaRPr sz="1400"/>
          </a:p>
        </p:txBody>
      </p:sp>
      <p:sp>
        <p:nvSpPr>
          <p:cNvPr id="336" name="Google Shape;336;p44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900" y="1152475"/>
            <a:ext cx="5244400" cy="29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Random Forest</a:t>
            </a: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 Confusion Matrix: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44" name="Google Shape;344;p45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5"/>
          <p:cNvSpPr txBox="1"/>
          <p:nvPr/>
        </p:nvSpPr>
        <p:spPr>
          <a:xfrm>
            <a:off x="5762225" y="38792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 = ConfusionMatrix(r</a:t>
            </a: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andom_forest</a:t>
            </a: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cm.fit(X_train, y_train)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cm.score(X_test, y_test)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cm.show()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6" name="Google Shape;346;p45"/>
          <p:cNvSpPr txBox="1"/>
          <p:nvPr/>
        </p:nvSpPr>
        <p:spPr>
          <a:xfrm>
            <a:off x="5762225" y="1582050"/>
            <a:ext cx="30000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The confusion matrix shows that the model correctly predicted 388 true negatives and 2130 true positives, but made 286 false positives and 196 false negatives.</a:t>
            </a:r>
            <a:endParaRPr/>
          </a:p>
        </p:txBody>
      </p:sp>
      <p:pic>
        <p:nvPicPr>
          <p:cNvPr id="347" name="Google Shape;3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457426" cy="37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Random Forest</a:t>
            </a: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 Classification Report: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54" name="Google Shape;354;p46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5" name="Google Shape;355;p46"/>
          <p:cNvGraphicFramePr/>
          <p:nvPr/>
        </p:nvGraphicFramePr>
        <p:xfrm>
          <a:off x="3787850" y="166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{861C9999-B392-49D7-BACD-E65C2354C925}</a:tableStyleId>
              </a:tblPr>
              <a:tblGrid>
                <a:gridCol w="1018700"/>
                <a:gridCol w="1018700"/>
                <a:gridCol w="1018700"/>
                <a:gridCol w="1018700"/>
                <a:gridCol w="1018700"/>
              </a:tblGrid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precision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recall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f1-score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support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0.92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0.88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0.90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2416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0.58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0.66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0.62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584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accuracy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0.84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macro avg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0.75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0.77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0.76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weighted avg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0.85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0.84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0.84 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6" name="Google Shape;356;p46"/>
          <p:cNvSpPr txBox="1"/>
          <p:nvPr>
            <p:ph idx="1" type="body"/>
          </p:nvPr>
        </p:nvSpPr>
        <p:spPr>
          <a:xfrm>
            <a:off x="311700" y="1152475"/>
            <a:ext cx="322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94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" sz="1430"/>
              <a:t>The accuracy score of the logistic regression model is 0.</a:t>
            </a:r>
            <a:r>
              <a:rPr lang="en" sz="1430"/>
              <a:t>839</a:t>
            </a:r>
            <a:r>
              <a:rPr lang="en" sz="1430"/>
              <a:t>.</a:t>
            </a:r>
            <a:endParaRPr sz="1430"/>
          </a:p>
          <a:p>
            <a:pPr indent="-3194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" sz="1430"/>
              <a:t>The classification report shows that the model has a higher precision for the negative class (0.92) than the positive class (0.58).</a:t>
            </a:r>
            <a:endParaRPr sz="1430"/>
          </a:p>
          <a:p>
            <a:pPr indent="-3194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" sz="1430"/>
              <a:t>The F1-score is higher for the negative class (0.90) than the positive class (0.62), indicating that the model performs better at predicting the negative class.</a:t>
            </a:r>
            <a:endParaRPr sz="1430"/>
          </a:p>
        </p:txBody>
      </p:sp>
      <p:sp>
        <p:nvSpPr>
          <p:cNvPr id="357" name="Google Shape;35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Random Forest</a:t>
            </a: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 Feature Importance: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63" name="Google Shape;363;p47"/>
          <p:cNvSpPr txBox="1"/>
          <p:nvPr>
            <p:ph idx="1" type="body"/>
          </p:nvPr>
        </p:nvSpPr>
        <p:spPr>
          <a:xfrm>
            <a:off x="311700" y="1152475"/>
            <a:ext cx="313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model results show that the most important features are </a:t>
            </a:r>
            <a:r>
              <a:rPr lang="en" sz="14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`Age`</a:t>
            </a:r>
            <a:r>
              <a:rPr lang="en" sz="1400"/>
              <a:t>, </a:t>
            </a:r>
            <a:r>
              <a:rPr lang="en" sz="14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`NumOfProducts`</a:t>
            </a:r>
            <a:r>
              <a:rPr lang="en" sz="1400"/>
              <a:t>, </a:t>
            </a:r>
            <a:r>
              <a:rPr lang="en" sz="14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`Balance`</a:t>
            </a:r>
            <a:r>
              <a:rPr lang="en" sz="1400"/>
              <a:t>,  and </a:t>
            </a:r>
            <a:r>
              <a:rPr lang="en" sz="14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`EstimatedSalary`</a:t>
            </a:r>
            <a:r>
              <a:rPr lang="en" sz="1400"/>
              <a:t>.</a:t>
            </a:r>
            <a:endParaRPr sz="1400"/>
          </a:p>
        </p:txBody>
      </p:sp>
      <p:sp>
        <p:nvSpPr>
          <p:cNvPr id="364" name="Google Shape;364;p47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200" y="1170125"/>
            <a:ext cx="5393400" cy="307916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Adaboost</a:t>
            </a: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 Confusion Matrix: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72" name="Google Shape;372;p48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8"/>
          <p:cNvSpPr txBox="1"/>
          <p:nvPr/>
        </p:nvSpPr>
        <p:spPr>
          <a:xfrm>
            <a:off x="5762225" y="38792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 = ConfusionMatrix(ada_boost)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cm.fit(X_train, y_train)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cm.score(X_test, y_test)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cm.show()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Google Shape;374;p48"/>
          <p:cNvSpPr txBox="1"/>
          <p:nvPr/>
        </p:nvSpPr>
        <p:spPr>
          <a:xfrm>
            <a:off x="5762225" y="1582050"/>
            <a:ext cx="30000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The confusion matrix shows that the model correctly predicted 426 true negatives and 1952 true positives, but made 464 false positives and 158 false negatives.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75" name="Google Shape;3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457426" cy="37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AdaBoost</a:t>
            </a: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Classification Report</a:t>
            </a: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: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82" name="Google Shape;382;p49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83" name="Google Shape;383;p49"/>
          <p:cNvGraphicFramePr/>
          <p:nvPr/>
        </p:nvGraphicFramePr>
        <p:xfrm>
          <a:off x="3787850" y="166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{861C9999-B392-49D7-BACD-E65C2354C925}</a:tableStyleId>
              </a:tblPr>
              <a:tblGrid>
                <a:gridCol w="1018700"/>
                <a:gridCol w="1018700"/>
                <a:gridCol w="1018700"/>
                <a:gridCol w="1018700"/>
                <a:gridCol w="1018700"/>
              </a:tblGrid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precision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recall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f1-score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support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0.93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0.81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0.86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2416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0.48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0.73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0.58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584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accuracy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0.79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macro avg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0.77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0.72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weighted avg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0.84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0.79 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0.81 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4" name="Google Shape;384;p49"/>
          <p:cNvSpPr txBox="1"/>
          <p:nvPr>
            <p:ph idx="1" type="body"/>
          </p:nvPr>
        </p:nvSpPr>
        <p:spPr>
          <a:xfrm>
            <a:off x="311700" y="1152475"/>
            <a:ext cx="322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940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" sz="1430"/>
              <a:t>The accuracy score of the logistic regression model is 0.79.</a:t>
            </a:r>
            <a:endParaRPr sz="1430"/>
          </a:p>
          <a:p>
            <a:pPr indent="-31940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" sz="1430"/>
              <a:t>The model has a higher precision for the </a:t>
            </a:r>
            <a:r>
              <a:rPr lang="en" sz="1430"/>
              <a:t>negative </a:t>
            </a:r>
            <a:r>
              <a:rPr lang="en" sz="1430"/>
              <a:t>class (0.</a:t>
            </a:r>
            <a:r>
              <a:rPr lang="en" sz="1430"/>
              <a:t>93</a:t>
            </a:r>
            <a:r>
              <a:rPr lang="en" sz="1430"/>
              <a:t>) than the </a:t>
            </a:r>
            <a:r>
              <a:rPr lang="en" sz="1430"/>
              <a:t>positive </a:t>
            </a:r>
            <a:r>
              <a:rPr lang="en" sz="1430"/>
              <a:t>class (0.48).</a:t>
            </a:r>
            <a:endParaRPr sz="1430"/>
          </a:p>
          <a:p>
            <a:pPr indent="-31940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" sz="1430"/>
              <a:t>The F1-score is higher for the negative class (0.86) than the positive class (0.58), indicating that the model performs better at predicting the negative class.</a:t>
            </a:r>
            <a:endParaRPr sz="1430"/>
          </a:p>
        </p:txBody>
      </p:sp>
      <p:sp>
        <p:nvSpPr>
          <p:cNvPr id="385" name="Google Shape;38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Model </a:t>
            </a: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Evaluation</a:t>
            </a:r>
            <a:r>
              <a:rPr b="1" lang="en">
                <a:latin typeface="League Spartan"/>
                <a:ea typeface="League Spartan"/>
                <a:cs typeface="League Spartan"/>
                <a:sym typeface="League Spartan"/>
              </a:rPr>
              <a:t>: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91" name="Google Shape;391;p50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92" name="Google Shape;392;p50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{861C9999-B392-49D7-BACD-E65C2354C925}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Model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Accuracy Score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Precision Score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</a:rPr>
                        <a:t>Random Forest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0.839333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0.92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</a:rPr>
                        <a:t>AdaBoost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0.792000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</a:rPr>
                        <a:t>Decision Tree</a:t>
                      </a:r>
                      <a:endParaRPr sz="1100">
                        <a:solidFill>
                          <a:srgbClr val="333333"/>
                        </a:solidFill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0.767667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</a:rPr>
                        <a:t>Naive Bayes</a:t>
                      </a:r>
                      <a:endParaRPr sz="1100">
                        <a:solidFill>
                          <a:srgbClr val="333333"/>
                        </a:solidFill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0.721000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</a:rPr>
                        <a:t>Logistic Regression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0.704667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CBF0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3" name="Google Shape;393;p50"/>
          <p:cNvSpPr txBox="1"/>
          <p:nvPr/>
        </p:nvSpPr>
        <p:spPr>
          <a:xfrm>
            <a:off x="4868975" y="3980425"/>
            <a:ext cx="3872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models = pd.DataFrame({ 'Model': ['Logistic Regression', 'Naive Bayes', 'Decision Tree', 'Random Forest', 'AdaBoost'],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    'Score': [logistic_accuracy, naive_bayes_accuracy, decision_tree_accuracy, random_forest_accuracy, ada_boost_accuracy]})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models.sort_values(by='Score', ascending=False)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Enhance Customer Experience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635000" y="1207700"/>
            <a:ext cx="4445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Analyze customer satisfaction scores and complaints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Improve complaint resolution processes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Address customer pain points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Segment Customers and Tailor Communication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635000" y="1460550"/>
            <a:ext cx="4445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Segment customers based on factors such as age, balance, and tenure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Tailor communication and marketing campaigns to each segment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Provide relevant offers and information to cater to specific needs and preferences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Optimize Credit Card Offerings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635000" y="1207700"/>
            <a:ext cx="4445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Analyze relationship between card type, points earned, and churn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Promote card types associated with higher customer retention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Offer incentives and rewards to encourage credit card usage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Continuously Monitor and Refine Models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635000" y="1460550"/>
            <a:ext cx="4445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Regularly update and refine models as new data becomes available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Monitor performance metrics such as accuracy, precision, and recall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Incorporate feedback and insights from business stakeholders to improve models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5011" l="0" r="0" t="5011"/>
          <a:stretch/>
        </p:blipFill>
        <p:spPr>
          <a:xfrm>
            <a:off x="5334000" y="0"/>
            <a:ext cx="3810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Call to Action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/>
        </p:nvSpPr>
        <p:spPr>
          <a:xfrm>
            <a:off x="635000" y="1207700"/>
            <a:ext cx="4445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Implement recommended strategies to reduce customer churn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Utilize data analysis and predictive modeling to proactively identify customers at risk of churning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Maintain a loyal customer base, enhance customer satisfaction, and drive business growth and profitability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600">
                <a:latin typeface="League Spartan Black"/>
                <a:ea typeface="League Spartan Black"/>
                <a:cs typeface="League Spartan Black"/>
                <a:sym typeface="League Spartan Black"/>
              </a:rPr>
              <a:t>Q &amp; A</a:t>
            </a:r>
            <a:endParaRPr sz="9600">
              <a:latin typeface="League Spartan Black"/>
              <a:ea typeface="League Spartan Black"/>
              <a:cs typeface="League Spartan Black"/>
              <a:sym typeface="League Spartan Black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